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57" r:id="rId3"/>
    <p:sldId id="258" r:id="rId4"/>
    <p:sldId id="276" r:id="rId5"/>
    <p:sldId id="286" r:id="rId6"/>
    <p:sldId id="285" r:id="rId7"/>
    <p:sldId id="304" r:id="rId8"/>
    <p:sldId id="305" r:id="rId9"/>
    <p:sldId id="273" r:id="rId10"/>
    <p:sldId id="294" r:id="rId11"/>
    <p:sldId id="284" r:id="rId12"/>
    <p:sldId id="293" r:id="rId13"/>
    <p:sldId id="30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1232" y="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ерте жас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Облыс бойынша қамтылған балалар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B-4038-94CB-E2D0A270B3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мектепке дейінгі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Облыс бойынша қамтылған балалар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B-4038-94CB-E2D0A270B3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мектеп жасы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Облыс бойынша қамтылған балалар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B-4038-94CB-E2D0A270B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856176"/>
        <c:axId val="2084856656"/>
      </c:barChart>
      <c:catAx>
        <c:axId val="2084856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4856656"/>
        <c:crosses val="autoZero"/>
        <c:auto val="1"/>
        <c:lblAlgn val="ctr"/>
        <c:lblOffset val="100"/>
        <c:noMultiLvlLbl val="0"/>
      </c:catAx>
      <c:valAx>
        <c:axId val="208485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8485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05467839400102"/>
          <c:y val="0.94144287804578863"/>
          <c:w val="0.5055021317561641"/>
          <c:h val="5.855721454629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70707787740123E-2"/>
          <c:y val="1.3293455505561805E-2"/>
          <c:w val="0.9478386045190953"/>
          <c:h val="0.5670625156230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Ақыл-есі тежелген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5-43C6-BFD0-7C25577741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психикалық дамуы тежелген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5-43C6-BFD0-7C25577741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қөру қабілеті бұзылған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45-43C6-BFD0-7C255777419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сөйлеу қабілеті бұзылған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45-43C6-BFD0-7C255777419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сөйлеу тілінің дамуы тежелген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45-43C6-BFD0-7C255777419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тірек-қимыл аппараты қызметінің бұзылысы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45-43C6-BFD0-7C255777419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аутикалық спекрі бұзылған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45-43C6-BFD0-7C255777419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тәртібінде (поведение) бұзылысы бар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45-43C6-BFD0-7C2557774190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аралас бұзылыстары бар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45-43C6-BFD0-7C2557774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3323760"/>
        <c:axId val="2083329520"/>
      </c:barChart>
      <c:catAx>
        <c:axId val="208332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83329520"/>
        <c:crosses val="autoZero"/>
        <c:auto val="1"/>
        <c:lblAlgn val="ctr"/>
        <c:lblOffset val="100"/>
        <c:noMultiLvlLbl val="0"/>
      </c:catAx>
      <c:valAx>
        <c:axId val="208332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8332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B1688-0434-4A77-81D9-99002446A55F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3596-0D45-4A1F-9D1A-70FC52F56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5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3596-0D45-4A1F-9D1A-70FC52F56A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7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3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3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64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7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38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6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2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7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8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8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7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6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1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5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942C-4483-437A-9703-0B13052CF96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131D9E-B84A-4DF1-B34B-4661F6060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7075" y="458876"/>
            <a:ext cx="7766685" cy="3017795"/>
          </a:xfrm>
        </p:spPr>
        <p:txBody>
          <a:bodyPr/>
          <a:lstStyle/>
          <a:p>
            <a:pPr algn="ctr"/>
            <a:br>
              <a:rPr lang="kk-KZ" sz="32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kk-KZ" sz="32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kk-KZ" sz="32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kk-KZ" sz="32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kk-KZ" sz="32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kk-KZ" sz="32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kk-KZ" sz="3200" b="1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Республикалық тамыз конференциясы</a:t>
            </a:r>
            <a:br>
              <a:rPr lang="kk-KZ" sz="24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kk-KZ" sz="24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ru-RU" sz="3600" dirty="0"/>
            </a:br>
            <a:r>
              <a:rPr lang="kk-KZ" sz="2800" b="1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«Атырау облысы бойынша психологиялық</a:t>
            </a:r>
            <a:r>
              <a:rPr lang="ru-RU" sz="2800" b="1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kk-KZ" sz="2800" b="1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педагогикалық көмек көрсету саласындағы мемлекеттік қызметтерді көрсету ерекшеліктері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343C1-780D-06BB-1BD7-70F3900AD150}"/>
              </a:ext>
            </a:extLst>
          </p:cNvPr>
          <p:cNvSpPr txBox="1"/>
          <p:nvPr/>
        </p:nvSpPr>
        <p:spPr>
          <a:xfrm>
            <a:off x="4015740" y="4921796"/>
            <a:ext cx="61010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«Атырау облысы Білім беру басқармасының Мақат ауданы білім  бөлімінің </a:t>
            </a:r>
            <a:br>
              <a:rPr lang="kk-KZ" sz="1800" b="1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kk-KZ" sz="1800" b="1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«№ 7 психологиялық-педагогикалық түзеу кабинеті» </a:t>
            </a:r>
            <a:br>
              <a:rPr lang="kk-KZ" sz="1800" b="1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kk-KZ" sz="1800" b="1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коммуналдық мемлекеттік мекемесінің меңгерушінің у.м.а Куангалиева Жайна Гилимовна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557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5"/>
    </mc:Choice>
    <mc:Fallback xmlns="">
      <p:transition spd="slow" advTm="61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B22127-1F99-5CD1-7D2C-4149DE795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3255" r="22830" b="11414"/>
          <a:stretch/>
        </p:blipFill>
        <p:spPr>
          <a:xfrm>
            <a:off x="402807" y="271939"/>
            <a:ext cx="3592996" cy="31570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17C74C-8D8D-A248-A1BF-F0A506DED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13" y="320238"/>
            <a:ext cx="3444949" cy="30604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19C3A5-6036-9609-A92C-960C1F44D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10959" b="13059"/>
          <a:stretch/>
        </p:blipFill>
        <p:spPr>
          <a:xfrm>
            <a:off x="5316372" y="3575509"/>
            <a:ext cx="5367045" cy="31570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C00448-CCA0-A216-7356-F458A4CFF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19908" r="5339" b="11963"/>
          <a:stretch/>
        </p:blipFill>
        <p:spPr>
          <a:xfrm>
            <a:off x="323638" y="3722017"/>
            <a:ext cx="3592996" cy="28640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41E680-B3D7-CC39-A2D6-4CC5B5B68E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/>
        </p:blipFill>
        <p:spPr>
          <a:xfrm>
            <a:off x="4716602" y="320238"/>
            <a:ext cx="3283293" cy="30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6"/>
    </mc:Choice>
    <mc:Fallback xmlns="">
      <p:transition spd="slow" advTm="909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6888"/>
            <a:ext cx="8588202" cy="792425"/>
          </a:xfrm>
        </p:spPr>
        <p:txBody>
          <a:bodyPr/>
          <a:lstStyle/>
          <a:p>
            <a:pPr algn="ctr"/>
            <a:r>
              <a:rPr lang="kk-KZ" b="1" dirty="0">
                <a:solidFill>
                  <a:srgbClr val="002060"/>
                </a:solidFill>
              </a:rPr>
              <a:t>Ата-аналармен жүргізілген жұмыстар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7" y="1270000"/>
            <a:ext cx="4044186" cy="3033140"/>
          </a:xfrm>
        </p:spPr>
      </p:pic>
      <p:pic>
        <p:nvPicPr>
          <p:cNvPr id="5" name="Picture 2" descr="C:\Users\User\Desktop\P1000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/>
          <a:stretch>
            <a:fillRect/>
          </a:stretch>
        </p:blipFill>
        <p:spPr bwMode="auto">
          <a:xfrm>
            <a:off x="7370064" y="1276340"/>
            <a:ext cx="4190509" cy="309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20140318_160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13" y="3400650"/>
            <a:ext cx="4939982" cy="326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95944" y="4599432"/>
            <a:ext cx="327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Спорттық жарыстар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0498" y="4599432"/>
            <a:ext cx="353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Ашық алаңдағы</a:t>
            </a:r>
          </a:p>
          <a:p>
            <a:r>
              <a:rPr lang="kk-KZ" dirty="0"/>
              <a:t> шаралар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28032" y="1930400"/>
            <a:ext cx="167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/>
              <a:t>Ата-аналардың</a:t>
            </a:r>
          </a:p>
          <a:p>
            <a:pPr algn="ctr"/>
            <a:r>
              <a:rPr lang="kk-KZ" dirty="0"/>
              <a:t> қатысуымен </a:t>
            </a:r>
          </a:p>
          <a:p>
            <a:pPr algn="ctr"/>
            <a:r>
              <a:rPr lang="kk-KZ" dirty="0"/>
              <a:t>қойылымдар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4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2"/>
    </mc:Choice>
    <mc:Fallback xmlns="">
      <p:transition spd="slow" advTm="717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634" y="326136"/>
            <a:ext cx="9929694" cy="597408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/>
              <a:t>   </a:t>
            </a:r>
            <a:r>
              <a:rPr lang="kk-KZ" b="1" dirty="0">
                <a:solidFill>
                  <a:srgbClr val="FF0000"/>
                </a:solidFill>
              </a:rPr>
              <a:t>Ата-аналармен өткізілген дөңгелек үстел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20180219_23435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5634" y="1383397"/>
            <a:ext cx="3976950" cy="2938525"/>
          </a:xfrm>
          <a:prstGeom prst="flowChartAlternateProcess">
            <a:avLst/>
          </a:prstGeom>
        </p:spPr>
      </p:pic>
      <p:pic>
        <p:nvPicPr>
          <p:cNvPr id="5" name="Рисунок 4" descr="20180219_234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4696" y="1383397"/>
            <a:ext cx="3739896" cy="3091055"/>
          </a:xfrm>
          <a:prstGeom prst="flowChartAlternateProcess">
            <a:avLst/>
          </a:prstGeom>
        </p:spPr>
      </p:pic>
      <p:pic>
        <p:nvPicPr>
          <p:cNvPr id="6" name="Рисунок 5" descr="20180219_2343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3916" y="3799608"/>
            <a:ext cx="3698529" cy="2832498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568" y="4654296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Құм терапиясы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9324" y="3430276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Шаттық шеңбер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77072" y="4838962"/>
            <a:ext cx="381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Тыныс алу жаттығулары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6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3"/>
    </mc:Choice>
    <mc:Fallback xmlns="">
      <p:transition spd="slow" advTm="793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EA3AD-D656-674D-15CE-7FA622BA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Ұсыныс:</a:t>
            </a:r>
            <a:endParaRPr lang="ru-KZ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7206E-B9B6-C163-98D6-DDE8B1395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2429"/>
            <a:ext cx="8596668" cy="3880773"/>
          </a:xfrm>
        </p:spPr>
        <p:txBody>
          <a:bodyPr/>
          <a:lstStyle/>
          <a:p>
            <a:pPr fontAlgn="base"/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штаттарын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2008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қаңтардағы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77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Қаулысы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кабинеттердің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штаттық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қосылса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маманға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болу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жазылып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заңға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еңгізілсе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Ставкада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керек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жазылса</a:t>
            </a:r>
            <a:r>
              <a:rPr lang="ru-RU" sz="18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кабинеттің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ғимараты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2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863" y="2845480"/>
            <a:ext cx="8519886" cy="1103086"/>
          </a:xfrm>
        </p:spPr>
        <p:txBody>
          <a:bodyPr>
            <a:normAutofit/>
          </a:bodyPr>
          <a:lstStyle/>
          <a:p>
            <a:r>
              <a:rPr lang="kk-KZ" sz="5400" dirty="0">
                <a:solidFill>
                  <a:schemeClr val="tx1"/>
                </a:solidFill>
              </a:rPr>
              <a:t>Назарларыңызға рахмет!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"/>
    </mc:Choice>
    <mc:Fallback xmlns="">
      <p:transition spd="slow" advTm="22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4313"/>
            <a:ext cx="9938279" cy="6115050"/>
          </a:xfrm>
        </p:spPr>
        <p:txBody>
          <a:bodyPr>
            <a:normAutofit/>
          </a:bodyPr>
          <a:lstStyle/>
          <a:p>
            <a:pPr algn="l" fontAlgn="base"/>
            <a:endParaRPr lang="ru-RU" sz="3600" b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ru-RU" sz="24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Қазақстан </a:t>
            </a:r>
            <a:r>
              <a:rPr lang="ru-RU" sz="2400" b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Республикасы</a:t>
            </a:r>
            <a:r>
              <a:rPr lang="ru-RU" sz="24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Оқу-ағарту</a:t>
            </a:r>
            <a:r>
              <a:rPr lang="ru-RU" sz="24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министрінің</a:t>
            </a:r>
            <a:r>
              <a:rPr lang="ru-RU" sz="24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2022 </a:t>
            </a:r>
            <a:r>
              <a:rPr lang="ru-RU" sz="2400" b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жылғы</a:t>
            </a:r>
            <a:r>
              <a:rPr lang="ru-RU" sz="24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31 </a:t>
            </a:r>
            <a:r>
              <a:rPr lang="ru-RU" sz="2400" b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тамыздағы</a:t>
            </a:r>
            <a:r>
              <a:rPr lang="ru-RU" sz="24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№ 385 </a:t>
            </a:r>
            <a:r>
              <a:rPr lang="ru-RU" sz="2400" b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бұйрығы</a:t>
            </a:r>
            <a:r>
              <a:rPr lang="ru-RU" sz="24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sz="2400" b="0" i="0" dirty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4-тарау. </a:t>
            </a:r>
            <a:r>
              <a:rPr lang="ru-RU" sz="2400" b="0" i="0" dirty="0" err="1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Психологиялық-педагогикалық</a:t>
            </a:r>
            <a:r>
              <a:rPr lang="ru-RU" sz="2400" b="0" i="0" dirty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sz="2400" b="0" i="0" dirty="0" err="1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түзеу</a:t>
            </a:r>
            <a:r>
              <a:rPr lang="ru-RU" sz="2400" b="0" i="0" dirty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sz="2400" b="0" i="0" dirty="0" err="1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кабинеттері</a:t>
            </a:r>
            <a:r>
              <a:rPr lang="ru-RU" sz="2400" b="0" i="0" dirty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sz="2400" b="0" i="0" dirty="0" err="1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қызметінің</a:t>
            </a:r>
            <a:r>
              <a:rPr lang="ru-RU" sz="2400" b="0" i="0" dirty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sz="2400" b="0" i="0" dirty="0" err="1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үлгілік</a:t>
            </a:r>
            <a:r>
              <a:rPr lang="ru-RU" sz="2400" b="0" i="0" dirty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sz="2400" b="0" i="0" dirty="0" err="1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ережелері</a:t>
            </a:r>
            <a:endParaRPr lang="ru-RU" sz="2400" b="0" i="0" dirty="0">
              <a:solidFill>
                <a:srgbClr val="1E1E1E"/>
              </a:solidFill>
              <a:effectLst/>
              <a:latin typeface="Courier New" panose="02070309020205020404" pitchFamily="49" charset="0"/>
            </a:endParaRPr>
          </a:p>
          <a:p>
            <a:pPr algn="l" fontAlgn="base"/>
            <a:r>
              <a:rPr lang="kk-KZ" sz="24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Қазақстан Республикасы Білім және ғылым министрінің 2020 жылғы  27 мамырдағы  № 223 бұйрығына 4- қосымша «Арнайы жалпы білім беретін оқу бағдарламалары бойынша оқыту үшін мүмкіндігі шектеулі балалардың құжаттарын қабылдау және арнайы білім беру ұйымдарына (арнайы топтар\сыныптар) қабылдау» мемлекеттік қызмет көрсету қағидалары.</a:t>
            </a:r>
            <a:endParaRPr lang="ru-RU" sz="2400" b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"/>
    </mc:Choice>
    <mc:Fallback xmlns="">
      <p:transition spd="slow" advTm="63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DC95D-4FD3-26C8-D95F-9E5D4CE5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707" y="452120"/>
            <a:ext cx="7766936" cy="621836"/>
          </a:xfrm>
        </p:spPr>
        <p:txBody>
          <a:bodyPr/>
          <a:lstStyle/>
          <a:p>
            <a:r>
              <a:rPr lang="kk-KZ" sz="3200" dirty="0">
                <a:solidFill>
                  <a:srgbClr val="FF0000"/>
                </a:solidFill>
              </a:rPr>
              <a:t>Кабинеттің қызмет көрсетудің тәртібі</a:t>
            </a:r>
            <a:endParaRPr lang="ru-KZ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kk-KZ" sz="4000" b="1" dirty="0">
                <a:solidFill>
                  <a:srgbClr val="0070C0"/>
                </a:solidFill>
              </a:rPr>
              <a:t>	</a:t>
            </a:r>
          </a:p>
          <a:p>
            <a:pPr marL="0" indent="0">
              <a:buNone/>
            </a:pPr>
            <a:r>
              <a:rPr lang="kk-KZ" sz="4000" b="1" dirty="0">
                <a:solidFill>
                  <a:srgbClr val="0070C0"/>
                </a:solidFill>
              </a:rPr>
              <a:t>		</a:t>
            </a:r>
            <a:endParaRPr lang="ru-RU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k-KZ" sz="4000" b="1" dirty="0">
                <a:solidFill>
                  <a:srgbClr val="0070C0"/>
                </a:solidFill>
              </a:rPr>
              <a:t> </a:t>
            </a:r>
            <a:endParaRPr lang="ru-RU" sz="4000" dirty="0">
              <a:solidFill>
                <a:srgbClr val="0070C0"/>
              </a:solidFill>
            </a:endParaRPr>
          </a:p>
          <a:p>
            <a:pPr algn="just"/>
            <a:endParaRPr lang="kk-KZ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9562D4-8520-274C-985C-911126AC8297}"/>
              </a:ext>
            </a:extLst>
          </p:cNvPr>
          <p:cNvSpPr txBox="1">
            <a:spLocks/>
          </p:cNvSpPr>
          <p:nvPr/>
        </p:nvSpPr>
        <p:spPr>
          <a:xfrm>
            <a:off x="1507067" y="1798318"/>
            <a:ext cx="7766936" cy="621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KZ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EAA48-E411-2AEC-35A5-39BC8FFD0F4E}"/>
              </a:ext>
            </a:extLst>
          </p:cNvPr>
          <p:cNvSpPr txBox="1"/>
          <p:nvPr/>
        </p:nvSpPr>
        <p:spPr>
          <a:xfrm>
            <a:off x="934720" y="1234677"/>
            <a:ext cx="90265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сипаттамасы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нысаны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мазмұны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нәтижесі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енгізілген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мемлекеттік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көрсетуге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қойылатын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негізгі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талаптардың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тізбесі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сондай-ақ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мемлекеттік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қызметтің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ерекшеліктері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ескерілген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Арнайы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жалпы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білім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беретін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оқу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бағдарламалары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бойынша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оқыту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үшін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мүмкіндіктері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шектеулі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балалардың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құжаттарын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қабылдау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арнайы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білім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беру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ұйымдарына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арнайы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топтар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сыныптар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қабылдау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жөніндегі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мемлекеттік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негізгі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талаптарының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тізбесінде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берілген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Құжаттар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топтамасын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беруші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кеңсесі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арқылы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кезде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беруші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өтініш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пен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құжаттар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топтамасын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қабылдайды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берушінің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басшысына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береді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берушінің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кеңсе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қызметкері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алушыға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құжаттардың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қабылданғаны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туралы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қолхат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еркін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нысанда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береді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алушы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құжаттардың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толық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емес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тізбесін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немесе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қолданылу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мерзімі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өтіп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кеткен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құжаттарды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ұсынған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кезде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қызметті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беруші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көрсетілген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мерзімде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өтінішті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одан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әрі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қараудан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бас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тартады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7"/>
    </mc:Choice>
    <mc:Fallback xmlns="">
      <p:transition spd="slow" advTm="821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2499DA-8D65-3E3B-6328-013B383BA6D7}"/>
              </a:ext>
            </a:extLst>
          </p:cNvPr>
          <p:cNvSpPr txBox="1"/>
          <p:nvPr/>
        </p:nvSpPr>
        <p:spPr>
          <a:xfrm>
            <a:off x="1117600" y="363396"/>
            <a:ext cx="8890000" cy="126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 білімді қажет ететін 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құжаттарын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ұйымдарына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топтар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K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қағидалары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06565FE-6B87-EC32-40BD-AC19ACC45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85381"/>
              </p:ext>
            </p:extLst>
          </p:nvPr>
        </p:nvGraphicFramePr>
        <p:xfrm>
          <a:off x="955040" y="1811593"/>
          <a:ext cx="9052560" cy="5012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468">
                  <a:extLst>
                    <a:ext uri="{9D8B030D-6E8A-4147-A177-3AD203B41FA5}">
                      <a16:colId xmlns:a16="http://schemas.microsoft.com/office/drawing/2014/main" val="2734079012"/>
                    </a:ext>
                  </a:extLst>
                </a:gridCol>
                <a:gridCol w="4281340">
                  <a:extLst>
                    <a:ext uri="{9D8B030D-6E8A-4147-A177-3AD203B41FA5}">
                      <a16:colId xmlns:a16="http://schemas.microsoft.com/office/drawing/2014/main" val="3386112625"/>
                    </a:ext>
                  </a:extLst>
                </a:gridCol>
                <a:gridCol w="4025752">
                  <a:extLst>
                    <a:ext uri="{9D8B030D-6E8A-4147-A177-3AD203B41FA5}">
                      <a16:colId xmlns:a16="http://schemas.microsoft.com/office/drawing/2014/main" val="2072255276"/>
                    </a:ext>
                  </a:extLst>
                </a:gridCol>
              </a:tblGrid>
              <a:tr h="303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kern="100">
                          <a:effectLst/>
                        </a:rPr>
                        <a:t>1</a:t>
                      </a:r>
                      <a:endParaRPr lang="ru-KZ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Арнайы білім беру ұйымдары</a:t>
                      </a:r>
                      <a:endParaRPr lang="ru-KZ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extLst>
                  <a:ext uri="{0D108BD9-81ED-4DB2-BD59-A6C34878D82A}">
                    <a16:rowId xmlns:a16="http://schemas.microsoft.com/office/drawing/2014/main" val="3525312601"/>
                  </a:ext>
                </a:extLst>
              </a:tr>
              <a:tr h="27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kern="100">
                          <a:effectLst/>
                        </a:rPr>
                        <a:t>2</a:t>
                      </a:r>
                      <a:endParaRPr lang="ru-KZ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ұсыну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тәсілдері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жеткізу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арналары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арнайы білім беру ұйымдары; - </a:t>
                      </a:r>
                      <a:r>
                        <a:rPr lang="kk-KZ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тіркелу бұрынғы тәсілмен қағаз түрінде.</a:t>
                      </a:r>
                      <a:endParaRPr lang="ru-KZ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extLst>
                  <a:ext uri="{0D108BD9-81ED-4DB2-BD59-A6C34878D82A}">
                    <a16:rowId xmlns:a16="http://schemas.microsoft.com/office/drawing/2014/main" val="1997360079"/>
                  </a:ext>
                </a:extLst>
              </a:tr>
              <a:tr h="453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kern="100">
                          <a:effectLst/>
                        </a:rPr>
                        <a:t>3</a:t>
                      </a:r>
                      <a:endParaRPr lang="ru-KZ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топтамасын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тапсырған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сәттен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арнайы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ұйымына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— </a:t>
                      </a:r>
                      <a:r>
                        <a:rPr lang="kk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 бойы жүргізіледі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extLst>
                  <a:ext uri="{0D108BD9-81ED-4DB2-BD59-A6C34878D82A}">
                    <a16:rowId xmlns:a16="http://schemas.microsoft.com/office/drawing/2014/main" val="1894272884"/>
                  </a:ext>
                </a:extLst>
              </a:tr>
              <a:tr h="241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kern="100">
                          <a:effectLst/>
                        </a:rPr>
                        <a:t>4</a:t>
                      </a:r>
                      <a:endParaRPr lang="ru-KZ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</a:t>
                      </a:r>
                      <a:r>
                        <a:rPr lang="kk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журналға тіркелінеді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extLst>
                  <a:ext uri="{0D108BD9-81ED-4DB2-BD59-A6C34878D82A}">
                    <a16:rowId xmlns:a16="http://schemas.microsoft.com/office/drawing/2014/main" val="2670514043"/>
                  </a:ext>
                </a:extLst>
              </a:tr>
              <a:tr h="361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kern="100">
                          <a:effectLst/>
                        </a:rPr>
                        <a:t>5</a:t>
                      </a:r>
                      <a:endParaRPr lang="ru-KZ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 қызмет көрсету кезінде көрсетілетін қызметті алушыдан алынатын төлем мөлшері және Қазақстан Республикасының заңнамасында көзделген жағдайларда оны алу тәсілдері</a:t>
                      </a:r>
                      <a:endParaRPr lang="ru-KZ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kk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көрсетіледі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extLst>
                  <a:ext uri="{0D108BD9-81ED-4DB2-BD59-A6C34878D82A}">
                    <a16:rowId xmlns:a16="http://schemas.microsoft.com/office/drawing/2014/main" val="3638381361"/>
                  </a:ext>
                </a:extLst>
              </a:tr>
              <a:tr h="767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kern="100">
                          <a:effectLst/>
                        </a:rPr>
                        <a:t>6</a:t>
                      </a:r>
                      <a:endParaRPr lang="ru-KZ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кестесі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жұма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аралығында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13.00-ден 14.30-ға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үзіліспен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09.00-ден 17.30-ға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extLst>
                  <a:ext uri="{0D108BD9-81ED-4DB2-BD59-A6C34878D82A}">
                    <a16:rowId xmlns:a16="http://schemas.microsoft.com/office/drawing/2014/main" val="4225139665"/>
                  </a:ext>
                </a:extLst>
              </a:tr>
              <a:tr h="1356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kern="100">
                          <a:effectLst/>
                        </a:rPr>
                        <a:t>7</a:t>
                      </a:r>
                      <a:endParaRPr lang="ru-KZ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 қызмет көрсету үшін қызмет алушыдан алынатын қажетті құжаттар тізбесі және мәліметтер</a:t>
                      </a:r>
                      <a:endParaRPr lang="ru-KZ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өкілінің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арнаулы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ұйымына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өтініші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еркін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түрде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b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психологиялық-медициналық-педагогикалық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консультацияның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қорытындысы</a:t>
                      </a:r>
                      <a:r>
                        <a:rPr lang="ru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kk-KZ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 анықтама</a:t>
                      </a:r>
                      <a:endParaRPr lang="ru-KZ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23" marR="39123" marT="0" marB="0"/>
                </a:tc>
                <a:extLst>
                  <a:ext uri="{0D108BD9-81ED-4DB2-BD59-A6C34878D82A}">
                    <a16:rowId xmlns:a16="http://schemas.microsoft.com/office/drawing/2014/main" val="1247940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2"/>
    </mc:Choice>
    <mc:Fallback xmlns="">
      <p:transition spd="slow" advTm="80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A63620-6034-89A5-FD3B-01FB07219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697" y="157903"/>
            <a:ext cx="8825654" cy="758996"/>
          </a:xfrm>
        </p:spPr>
        <p:txBody>
          <a:bodyPr/>
          <a:lstStyle/>
          <a:p>
            <a:pPr algn="ctr"/>
            <a:r>
              <a:rPr lang="kk-KZ" sz="2000" dirty="0">
                <a:solidFill>
                  <a:srgbClr val="0070C0"/>
                </a:solidFill>
              </a:rPr>
              <a:t>Атырау облысы бойынша </a:t>
            </a:r>
            <a:r>
              <a:rPr lang="ru-RU" sz="2000" dirty="0">
                <a:solidFill>
                  <a:srgbClr val="0070C0"/>
                </a:solidFill>
              </a:rPr>
              <a:t>7 </a:t>
            </a:r>
            <a:r>
              <a:rPr lang="kk-KZ" sz="2000" dirty="0">
                <a:solidFill>
                  <a:srgbClr val="0070C0"/>
                </a:solidFill>
              </a:rPr>
              <a:t>психологиялық</a:t>
            </a:r>
            <a:r>
              <a:rPr lang="ru-RU" sz="2000" dirty="0">
                <a:solidFill>
                  <a:srgbClr val="0070C0"/>
                </a:solidFill>
              </a:rPr>
              <a:t>-</a:t>
            </a:r>
            <a:r>
              <a:rPr lang="kk-KZ" sz="2000" dirty="0">
                <a:solidFill>
                  <a:srgbClr val="0070C0"/>
                </a:solidFill>
              </a:rPr>
              <a:t>педагогикалық түзеу кабинеті жұмыс жүргізілүде</a:t>
            </a:r>
            <a:endParaRPr lang="ru-KZ" sz="2000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8C39FB-3419-C0AD-72D5-20826AB13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5352"/>
          <a:stretch/>
        </p:blipFill>
        <p:spPr bwMode="auto">
          <a:xfrm>
            <a:off x="8200806" y="999591"/>
            <a:ext cx="2597922" cy="211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F24070-381C-A90C-5C1F-9D73002D1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10" y="4230871"/>
            <a:ext cx="2211452" cy="162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9E2A50-FCE4-86EE-685D-BEDA1483BD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7"/>
          <a:stretch/>
        </p:blipFill>
        <p:spPr>
          <a:xfrm>
            <a:off x="583880" y="916899"/>
            <a:ext cx="2316480" cy="21886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3BF22-9F00-259B-FC1B-C01705CB07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0"/>
          <a:stretch/>
        </p:blipFill>
        <p:spPr>
          <a:xfrm>
            <a:off x="9314181" y="4205900"/>
            <a:ext cx="2293939" cy="157854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D4E578-16F6-2055-3AAA-CBB20EB235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6458" b="22479"/>
          <a:stretch/>
        </p:blipFill>
        <p:spPr bwMode="auto">
          <a:xfrm>
            <a:off x="583880" y="4248182"/>
            <a:ext cx="2211452" cy="16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5EB7DC-3D51-4CEF-75FE-F69F598AC28D}"/>
              </a:ext>
            </a:extLst>
          </p:cNvPr>
          <p:cNvSpPr txBox="1"/>
          <p:nvPr/>
        </p:nvSpPr>
        <p:spPr>
          <a:xfrm>
            <a:off x="8060597" y="3058122"/>
            <a:ext cx="3047682" cy="924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Атырау облысы Білім беру басқармасының Исатай ауданы білім бөлімінің «№ 4 Психологиялық-педагогикалық түзеу кабинеті»</a:t>
            </a:r>
            <a:r>
              <a:rPr lang="kk-KZ" sz="1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КММ 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590926-AD4E-0228-1E81-EDA09587CF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38252"/>
          <a:stretch/>
        </p:blipFill>
        <p:spPr bwMode="auto">
          <a:xfrm>
            <a:off x="4474768" y="974596"/>
            <a:ext cx="24655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13F212-0663-E566-7BB8-C467CF7C4A27}"/>
              </a:ext>
            </a:extLst>
          </p:cNvPr>
          <p:cNvSpPr txBox="1"/>
          <p:nvPr/>
        </p:nvSpPr>
        <p:spPr>
          <a:xfrm>
            <a:off x="4183683" y="3105588"/>
            <a:ext cx="3047682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Атырау облысы Білім беру басқармасының Индер ауданы білім бөлімінің «№ 3 Психологиялық-педагогикалық түзеу кабинеті» КММ 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DF0D7-4B7D-E8BF-0B40-8739DE9BA8D2}"/>
              </a:ext>
            </a:extLst>
          </p:cNvPr>
          <p:cNvSpPr txBox="1"/>
          <p:nvPr/>
        </p:nvSpPr>
        <p:spPr>
          <a:xfrm>
            <a:off x="200326" y="3127509"/>
            <a:ext cx="3047682" cy="924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Атырау облысы Білім беру басқармасының </a:t>
            </a:r>
            <a:r>
              <a:rPr lang="kk-KZ" sz="1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Жылой</a:t>
            </a:r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ауданы білім бөлімінің «№ </a:t>
            </a: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Психологиялық-педагогикалық түзеу кабинеті» КММ 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A97B59-C515-4BAA-E281-F10ED5445943}"/>
              </a:ext>
            </a:extLst>
          </p:cNvPr>
          <p:cNvSpPr txBox="1"/>
          <p:nvPr/>
        </p:nvSpPr>
        <p:spPr>
          <a:xfrm>
            <a:off x="200326" y="5941101"/>
            <a:ext cx="3042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Атырау облысы Білім беру басқармасының Құрманғазы  ауданы білім бөлімінің «№ </a:t>
            </a: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Психологиялық-педагогикалық түзеу кабинеті»  КММ 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16442-C775-1742-AE4A-8B939696274A}"/>
              </a:ext>
            </a:extLst>
          </p:cNvPr>
          <p:cNvSpPr txBox="1"/>
          <p:nvPr/>
        </p:nvSpPr>
        <p:spPr>
          <a:xfrm>
            <a:off x="8957783" y="5784446"/>
            <a:ext cx="3141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Атырау облысы Білім беру басқармасының Махамбет  ауданы білім бөлімінің «№ </a:t>
            </a: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 </a:t>
            </a:r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Психологиялық-педагогикалық түзеу кабинеті»  КММ 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3BAA46-14E3-2E57-B424-A71AF79C3605}"/>
              </a:ext>
            </a:extLst>
          </p:cNvPr>
          <p:cNvSpPr txBox="1"/>
          <p:nvPr/>
        </p:nvSpPr>
        <p:spPr>
          <a:xfrm>
            <a:off x="6086664" y="5858409"/>
            <a:ext cx="3141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Атырау облысы Білім беру басқармасының </a:t>
            </a:r>
            <a:r>
              <a:rPr lang="kk-KZ" sz="1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Мақат</a:t>
            </a:r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ауданы білім бөлімінің «№ 7 Психологиялық-педагогикалық түзеу кабинеті»  КММ 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628C8-A4DB-58FF-B22D-0B2AF57F70D2}"/>
              </a:ext>
            </a:extLst>
          </p:cNvPr>
          <p:cNvSpPr txBox="1"/>
          <p:nvPr/>
        </p:nvSpPr>
        <p:spPr>
          <a:xfrm>
            <a:off x="3178886" y="5871357"/>
            <a:ext cx="3042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Атырау облысы Білім беру басқармасының Қызылқоға ауданы білім бөлімінің «№ </a:t>
            </a:r>
            <a:r>
              <a:rPr lang="kk-KZ" sz="1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 </a:t>
            </a:r>
            <a:r>
              <a:rPr lang="kk-KZ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Психологиялық-педагогикалық түзеу кабинеті»  КММ 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0BE7BDF-5C5F-B9FF-CE20-B96F2D9603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52" y="4289737"/>
            <a:ext cx="2293940" cy="16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4"/>
    </mc:Choice>
    <mc:Fallback xmlns="">
      <p:transition spd="slow" advTm="66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072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Атырау облысы бойынша психологиялық педагогикалық түзеу кабинеттеріне 2022-2023 оқу жылында  келіп дәріс алып жүрген балалардың жас ерекшеліктері бойынша мониторинг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F9EB0E1-D749-20D4-3F16-A9A094B9F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786715"/>
              </p:ext>
            </p:extLst>
          </p:nvPr>
        </p:nvGraphicFramePr>
        <p:xfrm>
          <a:off x="985520" y="1584960"/>
          <a:ext cx="8596668" cy="45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87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2"/>
    </mc:Choice>
    <mc:Fallback xmlns="">
      <p:transition spd="slow" advTm="606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6C9A474-ECBB-1D99-ABC9-C0191AFCF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909330"/>
              </p:ext>
            </p:extLst>
          </p:nvPr>
        </p:nvGraphicFramePr>
        <p:xfrm>
          <a:off x="1544320" y="868680"/>
          <a:ext cx="8476502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DE84-9E1F-CEE4-43A2-0CE5CC86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000" dirty="0">
                <a:solidFill>
                  <a:srgbClr val="FF0000"/>
                </a:solidFill>
              </a:rPr>
              <a:t>Атырау облысы психологиялық</a:t>
            </a:r>
            <a:r>
              <a:rPr lang="ru-RU" sz="2000" dirty="0">
                <a:solidFill>
                  <a:srgbClr val="FF0000"/>
                </a:solidFill>
              </a:rPr>
              <a:t>-</a:t>
            </a:r>
            <a:r>
              <a:rPr lang="kk-KZ" sz="2000" dirty="0">
                <a:solidFill>
                  <a:srgbClr val="FF0000"/>
                </a:solidFill>
              </a:rPr>
              <a:t>педагогикалық түзеу кабинетінің  мамандарының  санаттары</a:t>
            </a:r>
            <a:endParaRPr lang="ru-KZ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CC108D7-BC29-79A0-0B28-9639D1213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059910"/>
              </p:ext>
            </p:extLst>
          </p:nvPr>
        </p:nvGraphicFramePr>
        <p:xfrm>
          <a:off x="1664161" y="1513840"/>
          <a:ext cx="7416801" cy="1728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394"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k-KZ" sz="1100" kern="100" dirty="0">
                        <a:effectLst/>
                      </a:endParaRPr>
                    </a:p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00" dirty="0">
                          <a:effectLst/>
                        </a:rPr>
                        <a:t>Жоғарғы категория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k-KZ" sz="1100" kern="100" dirty="0">
                        <a:effectLst/>
                      </a:endParaRPr>
                    </a:p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00" dirty="0">
                          <a:effectLst/>
                        </a:rPr>
                        <a:t>ІІ категория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k-KZ" sz="1100" kern="100" dirty="0">
                        <a:effectLst/>
                      </a:endParaRPr>
                    </a:p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00" dirty="0">
                          <a:effectLst/>
                        </a:rPr>
                        <a:t>Модератор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k-KZ" sz="1100" kern="100" dirty="0">
                        <a:effectLst/>
                      </a:endParaRPr>
                    </a:p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00" dirty="0">
                          <a:effectLst/>
                        </a:rPr>
                        <a:t>Сарапшы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394"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</a:endParaRPr>
                    </a:p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1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</a:endParaRPr>
                    </a:p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5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</a:endParaRPr>
                    </a:p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24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</a:endParaRPr>
                    </a:p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3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8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0210329_113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5" y="1022775"/>
            <a:ext cx="3835210" cy="21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70B3BC-5680-9164-B3FD-5A3D807F1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91" y="1022775"/>
            <a:ext cx="3975029" cy="21479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5AA0FE-2AB3-2660-C35D-D570B736C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5" y="3590609"/>
            <a:ext cx="3844344" cy="21573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FAC44E-7F16-B44B-0B84-27F63D807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91" y="3590609"/>
            <a:ext cx="3975029" cy="20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"/>
    </mc:Choice>
    <mc:Fallback xmlns="">
      <p:transition spd="slow" advTm="6441"/>
    </mc:Fallback>
  </mc:AlternateContent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6928</TotalTime>
  <Words>745</Words>
  <Application>Microsoft Office PowerPoint</Application>
  <PresentationFormat>Широкоэкранный</PresentationFormat>
  <Paragraphs>83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Microsoft Sans Serif</vt:lpstr>
      <vt:lpstr>Times New Roman</vt:lpstr>
      <vt:lpstr>Trebuchet MS</vt:lpstr>
      <vt:lpstr>Wingdings 3</vt:lpstr>
      <vt:lpstr>Грань</vt:lpstr>
      <vt:lpstr>      Республикалық тамыз конференциясы   «Атырау облысы бойынша психологиялық-педагогикалық көмек көрсету саласындағы мемлекеттік қызметтерді көрсету ерекшеліктері</vt:lpstr>
      <vt:lpstr>Презентация PowerPoint</vt:lpstr>
      <vt:lpstr>Кабинеттің қызмет көрсетудің тәртібі</vt:lpstr>
      <vt:lpstr>Презентация PowerPoint</vt:lpstr>
      <vt:lpstr>Атырау облысы бойынша 7 психологиялық-педагогикалық түзеу кабинеті жұмыс жүргізілүде</vt:lpstr>
      <vt:lpstr>Атырау облысы бойынша психологиялық педагогикалық түзеу кабинеттеріне 2022-2023 оқу жылында  келіп дәріс алып жүрген балалардың жас ерекшеліктері бойынша мониторинг</vt:lpstr>
      <vt:lpstr>Презентация PowerPoint</vt:lpstr>
      <vt:lpstr>Атырау облысы психологиялық-педагогикалық түзеу кабинетінің  мамандарының  санаттары</vt:lpstr>
      <vt:lpstr>Презентация PowerPoint</vt:lpstr>
      <vt:lpstr>Презентация PowerPoint</vt:lpstr>
      <vt:lpstr>Ата-аналармен жүргізілген жұмыстар   </vt:lpstr>
      <vt:lpstr>   Ата-аналармен өткізілген дөңгелек үстел</vt:lpstr>
      <vt:lpstr>Ұсыныс: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aqdmin</dc:creator>
  <cp:lastModifiedBy>user</cp:lastModifiedBy>
  <cp:revision>87</cp:revision>
  <dcterms:created xsi:type="dcterms:W3CDTF">2021-05-13T04:29:22Z</dcterms:created>
  <dcterms:modified xsi:type="dcterms:W3CDTF">2023-08-23T06:01:58Z</dcterms:modified>
</cp:coreProperties>
</file>